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m4v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77" r:id="rId5"/>
    <p:sldId id="267" r:id="rId6"/>
    <p:sldId id="278" r:id="rId7"/>
    <p:sldId id="279" r:id="rId8"/>
    <p:sldId id="271" r:id="rId9"/>
    <p:sldId id="280" r:id="rId10"/>
    <p:sldId id="281" r:id="rId11"/>
    <p:sldId id="282" r:id="rId12"/>
    <p:sldId id="284" r:id="rId13"/>
    <p:sldId id="283" r:id="rId14"/>
    <p:sldId id="286" r:id="rId15"/>
    <p:sldId id="285" r:id="rId16"/>
  </p:sldIdLst>
  <p:sldSz cx="12192000" cy="6858000"/>
  <p:notesSz cx="6858000" cy="9144000"/>
  <p:defaultTextStyle>
    <a:defPPr rtl="0">
      <a:defRPr lang="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95" autoAdjust="0"/>
    <p:restoredTop sz="94614" autoAdjust="0"/>
  </p:normalViewPr>
  <p:slideViewPr>
    <p:cSldViewPr snapToGrid="0">
      <p:cViewPr varScale="1">
        <p:scale>
          <a:sx n="123" d="100"/>
          <a:sy n="123" d="100"/>
        </p:scale>
        <p:origin x="132" y="10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01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E909F6D-90C1-4933-B03A-9F698F787E9C}" type="datetime1">
              <a:rPr lang="hu-HU" smtClean="0"/>
              <a:t>2018.10.17.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0BD58-3BFF-4EAF-BB8B-AC67FE801E47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4B10A4A-BBDC-470B-BF22-7C3309CAACB2}" type="datetime1">
              <a:rPr lang="hu-HU" noProof="0" smtClean="0"/>
              <a:t>2018.10.17.</a:t>
            </a:fld>
            <a:endParaRPr lang="hu-HU" noProof="0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322CDD-9D6C-4F63-9EC2-64822662410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91043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10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6268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11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37029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12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35776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67338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3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102298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4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736617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5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8811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6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56859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7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12277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8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21373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68322CDD-9D6C-4F63-9EC2-648226624108}" type="slidenum">
              <a:rPr lang="hu-HU" smtClean="0"/>
              <a:t>9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44517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hu-HU" noProof="0"/>
              <a:t>Alcím mintájának szerkesztése</a:t>
            </a:r>
            <a:endParaRPr lang="hu-HU" noProof="0" dirty="0"/>
          </a:p>
        </p:txBody>
      </p:sp>
      <p:sp>
        <p:nvSpPr>
          <p:cNvPr id="8" name="Téglalap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rtlCol="0"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9" name="Téglalap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10" name="Téglalap 9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rtlCol="0"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őrzője 2" descr="Üres helyőrző kép hozzáadásához. Kattintson a helyőrzőre, és jelölje ki a hozzáadni kívánt képet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 rtlCol="0"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hu-HU" noProof="0" smtClean="0"/>
              <a:t>‹#›</a:t>
            </a:fld>
            <a:endParaRPr lang="hu-HU" noProof="0" dirty="0"/>
          </a:p>
        </p:txBody>
      </p:sp>
      <p:sp>
        <p:nvSpPr>
          <p:cNvPr id="11" name="Téglalap 10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 dirty="0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E31375A4-56A4-47D6-9801-1991572033F7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sp>
        <p:nvSpPr>
          <p:cNvPr id="8" name="Téglalap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hu-HU" dirty="0"/>
              <a:t>Nemzeti Ügyfélszolgálat rendszere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hu-HU" dirty="0">
                <a:solidFill>
                  <a:schemeClr val="accent1">
                    <a:lumMod val="75000"/>
                  </a:schemeClr>
                </a:solidFill>
              </a:rPr>
              <a:t>CEF BRIS Projekt</a:t>
            </a:r>
          </a:p>
        </p:txBody>
      </p:sp>
      <p:sp>
        <p:nvSpPr>
          <p:cNvPr id="4" name="Alcím 2">
            <a:extLst>
              <a:ext uri="{FF2B5EF4-FFF2-40B4-BE49-F238E27FC236}">
                <a16:creationId xmlns:a16="http://schemas.microsoft.com/office/drawing/2014/main" id="{0F3ED4F4-D6B5-B74C-946E-17E1F83B6F7D}"/>
              </a:ext>
            </a:extLst>
          </p:cNvPr>
          <p:cNvSpPr txBox="1">
            <a:spLocks/>
          </p:cNvSpPr>
          <p:nvPr/>
        </p:nvSpPr>
        <p:spPr>
          <a:xfrm>
            <a:off x="10093235" y="6109685"/>
            <a:ext cx="1741713" cy="683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b="1" kern="1200" cap="all" baseline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Csősz Imre</a:t>
            </a:r>
          </a:p>
          <a:p>
            <a:r>
              <a:rPr lang="hu-HU" sz="1600" dirty="0"/>
              <a:t>NSD Fejlesztés</a:t>
            </a:r>
          </a:p>
        </p:txBody>
      </p:sp>
      <p:sp>
        <p:nvSpPr>
          <p:cNvPr id="5" name="Alcím 2">
            <a:extLst>
              <a:ext uri="{FF2B5EF4-FFF2-40B4-BE49-F238E27FC236}">
                <a16:creationId xmlns:a16="http://schemas.microsoft.com/office/drawing/2014/main" id="{CEF22792-D4DF-D448-B122-30CAA0C8F0C6}"/>
              </a:ext>
            </a:extLst>
          </p:cNvPr>
          <p:cNvSpPr txBox="1">
            <a:spLocks/>
          </p:cNvSpPr>
          <p:nvPr/>
        </p:nvSpPr>
        <p:spPr>
          <a:xfrm>
            <a:off x="579121" y="6240315"/>
            <a:ext cx="1293222" cy="334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b="1" kern="1200" cap="all" baseline="0">
                <a:solidFill>
                  <a:schemeClr val="accent1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600" dirty="0"/>
              <a:t>2018.10.19.</a:t>
            </a: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4A55178E-3624-794C-827A-12966BBDEA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185017"/>
            <a:ext cx="2995748" cy="207755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73C46C4F-6F3E-AC4F-8816-B14FDCB626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75" y="185017"/>
            <a:ext cx="5124993" cy="132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399" y="364066"/>
            <a:ext cx="9601200" cy="601133"/>
          </a:xfrm>
        </p:spPr>
        <p:txBody>
          <a:bodyPr rtlCol="0"/>
          <a:lstStyle/>
          <a:p>
            <a:pPr algn="ctr" rtl="0"/>
            <a:r>
              <a:rPr lang="hu-HU" dirty="0"/>
              <a:t>Főbb funkcionalitások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B490AE-6AFD-CE43-A0FA-E1D4D412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7002" y="6419462"/>
            <a:ext cx="2457995" cy="238902"/>
          </a:xfrm>
        </p:spPr>
        <p:txBody>
          <a:bodyPr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D053E5-6EAF-0641-84FA-E1EB608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u-HU" noProof="0" smtClean="0"/>
              <a:t>10</a:t>
            </a:fld>
            <a:endParaRPr lang="hu-HU" noProof="0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407C27A-C346-2A45-8B59-223DA208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71" y="6419462"/>
            <a:ext cx="1085770" cy="238902"/>
          </a:xfrm>
        </p:spPr>
        <p:txBody>
          <a:bodyPr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106B5DF7-51D8-C441-AB91-DF12B4260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276350"/>
            <a:ext cx="9601200" cy="4667250"/>
          </a:xfrm>
        </p:spPr>
        <p:txBody>
          <a:bodyPr>
            <a:normAutofit/>
          </a:bodyPr>
          <a:lstStyle/>
          <a:p>
            <a:r>
              <a:rPr lang="hu-HU" sz="2200" b="1" dirty="0"/>
              <a:t>CSD </a:t>
            </a:r>
            <a:r>
              <a:rPr lang="hu-HU" sz="2200" b="1" dirty="0" err="1"/>
              <a:t>Jira</a:t>
            </a:r>
            <a:r>
              <a:rPr lang="hu-HU" sz="2200" b="1" dirty="0"/>
              <a:t> integrálás</a:t>
            </a:r>
            <a:br>
              <a:rPr lang="hu-HU" sz="2200" b="1" dirty="0"/>
            </a:br>
            <a:r>
              <a:rPr lang="hu-HU" sz="2200" i="1" dirty="0"/>
              <a:t>(CSD a saját rendszerében kap visszajelzést a HU-NSD tevékenységéről)</a:t>
            </a:r>
          </a:p>
          <a:p>
            <a:r>
              <a:rPr lang="hu-HU" sz="2200" b="1" dirty="0"/>
              <a:t>Több szolgáltatás típus támogatása</a:t>
            </a:r>
            <a:r>
              <a:rPr lang="hu-HU" sz="2200" dirty="0"/>
              <a:t> (bővíthetőség)</a:t>
            </a:r>
          </a:p>
          <a:p>
            <a:r>
              <a:rPr lang="hu-HU" sz="2200" b="1" dirty="0"/>
              <a:t>Email levelező rendszerrel való integrálás</a:t>
            </a:r>
            <a:br>
              <a:rPr lang="hu-HU" sz="2200" dirty="0"/>
            </a:br>
            <a:r>
              <a:rPr lang="hu-HU" sz="2200" i="1" dirty="0"/>
              <a:t>(email alapú incidens bejelentés és visszajelzések a bejelentő részére)</a:t>
            </a:r>
          </a:p>
          <a:p>
            <a:r>
              <a:rPr lang="hu-HU" sz="2200" b="1" dirty="0"/>
              <a:t>Harmadik fél bevonási lehetőség</a:t>
            </a:r>
            <a:br>
              <a:rPr lang="hu-HU" sz="2200" dirty="0"/>
            </a:br>
            <a:r>
              <a:rPr lang="hu-HU" sz="2200" i="1" dirty="0"/>
              <a:t>(jelenleg: üzemeltetés; jövőben: bővíthető)</a:t>
            </a:r>
          </a:p>
          <a:p>
            <a:r>
              <a:rPr lang="hu-HU" sz="2200" dirty="0"/>
              <a:t>Adatok exportálási, </a:t>
            </a:r>
            <a:r>
              <a:rPr lang="hu-HU" sz="2200" dirty="0" err="1"/>
              <a:t>riportolási</a:t>
            </a:r>
            <a:r>
              <a:rPr lang="hu-HU" sz="2200" dirty="0"/>
              <a:t> lehetősége (verziókövetéssel együtt is)</a:t>
            </a:r>
          </a:p>
          <a:p>
            <a:r>
              <a:rPr lang="hu-HU" sz="2200" dirty="0"/>
              <a:t>Dinamikus szűrési feltételek megadása</a:t>
            </a:r>
          </a:p>
          <a:p>
            <a:endParaRPr lang="hu-HU" sz="2200" dirty="0"/>
          </a:p>
        </p:txBody>
      </p:sp>
    </p:spTree>
    <p:extLst>
      <p:ext uri="{BB962C8B-B14F-4D97-AF65-F5344CB8AC3E}">
        <p14:creationId xmlns:p14="http://schemas.microsoft.com/office/powerpoint/2010/main" val="76900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B490AE-6AFD-CE43-A0FA-E1D4D412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7002" y="6419462"/>
            <a:ext cx="2457995" cy="238902"/>
          </a:xfrm>
        </p:spPr>
        <p:txBody>
          <a:bodyPr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D053E5-6EAF-0641-84FA-E1EB608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u-HU" noProof="0" smtClean="0"/>
              <a:t>11</a:t>
            </a:fld>
            <a:endParaRPr lang="hu-HU" noProof="0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407C27A-C346-2A45-8B59-223DA208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71" y="6419462"/>
            <a:ext cx="1085770" cy="238902"/>
          </a:xfrm>
        </p:spPr>
        <p:txBody>
          <a:bodyPr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pic>
        <p:nvPicPr>
          <p:cNvPr id="2" name="BRIS - IM Bemutató (2018.10.19.).m4v">
            <a:hlinkClick r:id="" action="ppaction://media"/>
            <a:extLst>
              <a:ext uri="{FF2B5EF4-FFF2-40B4-BE49-F238E27FC236}">
                <a16:creationId xmlns:a16="http://schemas.microsoft.com/office/drawing/2014/main" id="{2AD4E4E6-B7F8-2846-8E6D-637D493D3C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399" y="2526241"/>
            <a:ext cx="9601200" cy="1017059"/>
          </a:xfrm>
        </p:spPr>
        <p:txBody>
          <a:bodyPr rtlCol="0">
            <a:normAutofit/>
          </a:bodyPr>
          <a:lstStyle/>
          <a:p>
            <a:pPr algn="ctr" rtl="0"/>
            <a:r>
              <a:rPr lang="hu-HU" sz="5400" dirty="0"/>
              <a:t>Köszönöm a figyelmet!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B490AE-6AFD-CE43-A0FA-E1D4D412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7002" y="6419462"/>
            <a:ext cx="2457995" cy="238902"/>
          </a:xfrm>
        </p:spPr>
        <p:txBody>
          <a:bodyPr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D053E5-6EAF-0641-84FA-E1EB608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u-HU" noProof="0" smtClean="0"/>
              <a:t>12</a:t>
            </a:fld>
            <a:endParaRPr lang="hu-HU" noProof="0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407C27A-C346-2A45-8B59-223DA208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71" y="6419462"/>
            <a:ext cx="1085770" cy="238902"/>
          </a:xfrm>
        </p:spPr>
        <p:txBody>
          <a:bodyPr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79483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399" y="364066"/>
            <a:ext cx="9601200" cy="601133"/>
          </a:xfrm>
        </p:spPr>
        <p:txBody>
          <a:bodyPr rtlCol="0"/>
          <a:lstStyle/>
          <a:p>
            <a:pPr algn="ctr" rtl="0"/>
            <a:r>
              <a:rPr lang="hu-HU" dirty="0"/>
              <a:t>HU-NSD szerepe a BRIS működésében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B490AE-6AFD-CE43-A0FA-E1D4D412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7002" y="6419462"/>
            <a:ext cx="2457995" cy="238902"/>
          </a:xfrm>
        </p:spPr>
        <p:txBody>
          <a:bodyPr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D053E5-6EAF-0641-84FA-E1EB608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u-HU" noProof="0" smtClean="0"/>
              <a:t>2</a:t>
            </a:fld>
            <a:endParaRPr lang="hu-HU" noProof="0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407C27A-C346-2A45-8B59-223DA208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71" y="6419462"/>
            <a:ext cx="1085770" cy="238902"/>
          </a:xfrm>
        </p:spPr>
        <p:txBody>
          <a:bodyPr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D77DA1B-9ED5-A64D-96EA-2A40265C6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56" y="1062905"/>
            <a:ext cx="8527469" cy="5085966"/>
          </a:xfrm>
          <a:prstGeom prst="rect">
            <a:avLst/>
          </a:prstGeom>
        </p:spPr>
      </p:pic>
      <p:sp>
        <p:nvSpPr>
          <p:cNvPr id="15" name="Kanyar jobbra 14">
            <a:extLst>
              <a:ext uri="{FF2B5EF4-FFF2-40B4-BE49-F238E27FC236}">
                <a16:creationId xmlns:a16="http://schemas.microsoft.com/office/drawing/2014/main" id="{E56D8D46-CF93-7C4C-A4EB-E03A039D57D3}"/>
              </a:ext>
            </a:extLst>
          </p:cNvPr>
          <p:cNvSpPr/>
          <p:nvPr/>
        </p:nvSpPr>
        <p:spPr>
          <a:xfrm rot="5400000">
            <a:off x="10050325" y="3542165"/>
            <a:ext cx="1248479" cy="920318"/>
          </a:xfrm>
          <a:prstGeom prst="bentArrow">
            <a:avLst>
              <a:gd name="adj1" fmla="val 15300"/>
              <a:gd name="adj2" fmla="val 25000"/>
              <a:gd name="adj3" fmla="val 25000"/>
              <a:gd name="adj4" fmla="val 43750"/>
            </a:avLst>
          </a:prstGeom>
          <a:solidFill>
            <a:srgbClr val="5692C9"/>
          </a:solidFill>
          <a:ln>
            <a:solidFill>
              <a:srgbClr val="5692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cxnSp>
        <p:nvCxnSpPr>
          <p:cNvPr id="8" name="Egyenes összekötő nyíllal 7">
            <a:extLst>
              <a:ext uri="{FF2B5EF4-FFF2-40B4-BE49-F238E27FC236}">
                <a16:creationId xmlns:a16="http://schemas.microsoft.com/office/drawing/2014/main" id="{050F01D7-0087-5442-AFF8-F6436957DD77}"/>
              </a:ext>
            </a:extLst>
          </p:cNvPr>
          <p:cNvCxnSpPr>
            <a:cxnSpLocks/>
          </p:cNvCxnSpPr>
          <p:nvPr/>
        </p:nvCxnSpPr>
        <p:spPr>
          <a:xfrm flipH="1" flipV="1">
            <a:off x="3160450" y="2068497"/>
            <a:ext cx="1216242" cy="745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>
            <a:extLst>
              <a:ext uri="{FF2B5EF4-FFF2-40B4-BE49-F238E27FC236}">
                <a16:creationId xmlns:a16="http://schemas.microsoft.com/office/drawing/2014/main" id="{76994368-5ADD-BC44-98B9-D860484287E8}"/>
              </a:ext>
            </a:extLst>
          </p:cNvPr>
          <p:cNvCxnSpPr>
            <a:cxnSpLocks/>
          </p:cNvCxnSpPr>
          <p:nvPr/>
        </p:nvCxnSpPr>
        <p:spPr>
          <a:xfrm flipH="1">
            <a:off x="3062796" y="4108685"/>
            <a:ext cx="1313896" cy="8884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>
            <a:extLst>
              <a:ext uri="{FF2B5EF4-FFF2-40B4-BE49-F238E27FC236}">
                <a16:creationId xmlns:a16="http://schemas.microsoft.com/office/drawing/2014/main" id="{AB82B0BE-06CE-254F-A288-DAAEDDC9F8BE}"/>
              </a:ext>
            </a:extLst>
          </p:cNvPr>
          <p:cNvCxnSpPr>
            <a:cxnSpLocks/>
          </p:cNvCxnSpPr>
          <p:nvPr/>
        </p:nvCxnSpPr>
        <p:spPr>
          <a:xfrm flipH="1">
            <a:off x="3160450" y="3605888"/>
            <a:ext cx="7368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Körbe nyíl 21">
            <a:extLst>
              <a:ext uri="{FF2B5EF4-FFF2-40B4-BE49-F238E27FC236}">
                <a16:creationId xmlns:a16="http://schemas.microsoft.com/office/drawing/2014/main" id="{34029E35-32B3-534C-9180-55DD9564AAC2}"/>
              </a:ext>
            </a:extLst>
          </p:cNvPr>
          <p:cNvSpPr/>
          <p:nvPr/>
        </p:nvSpPr>
        <p:spPr>
          <a:xfrm rot="10800000">
            <a:off x="4565499" y="2755527"/>
            <a:ext cx="5081065" cy="2706316"/>
          </a:xfrm>
          <a:prstGeom prst="circularArrow">
            <a:avLst>
              <a:gd name="adj1" fmla="val 5621"/>
              <a:gd name="adj2" fmla="val 431758"/>
              <a:gd name="adj3" fmla="val 21063066"/>
              <a:gd name="adj4" fmla="val 10696109"/>
              <a:gd name="adj5" fmla="val 103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tx1"/>
              </a:solidFill>
            </a:endParaRPr>
          </a:p>
        </p:txBody>
      </p:sp>
      <p:sp>
        <p:nvSpPr>
          <p:cNvPr id="23" name="Szövegdoboz 22">
            <a:extLst>
              <a:ext uri="{FF2B5EF4-FFF2-40B4-BE49-F238E27FC236}">
                <a16:creationId xmlns:a16="http://schemas.microsoft.com/office/drawing/2014/main" id="{2C8C4D8F-4174-4E42-89D0-516E6EAE0E0A}"/>
              </a:ext>
            </a:extLst>
          </p:cNvPr>
          <p:cNvSpPr txBox="1"/>
          <p:nvPr/>
        </p:nvSpPr>
        <p:spPr>
          <a:xfrm>
            <a:off x="9936464" y="4718496"/>
            <a:ext cx="1920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/>
              <a:t>Üzemeltetés</a:t>
            </a:r>
          </a:p>
        </p:txBody>
      </p:sp>
    </p:spTree>
    <p:extLst>
      <p:ext uri="{BB962C8B-B14F-4D97-AF65-F5344CB8AC3E}">
        <p14:creationId xmlns:p14="http://schemas.microsoft.com/office/powerpoint/2010/main" val="1424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399" y="364066"/>
            <a:ext cx="9601200" cy="601133"/>
          </a:xfrm>
        </p:spPr>
        <p:txBody>
          <a:bodyPr rtlCol="0"/>
          <a:lstStyle/>
          <a:p>
            <a:pPr algn="ctr" rtl="0"/>
            <a:r>
              <a:rPr lang="hu-HU" dirty="0"/>
              <a:t>Miért volt szükség a fejlesztésre?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B490AE-6AFD-CE43-A0FA-E1D4D412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7002" y="6419462"/>
            <a:ext cx="2457995" cy="238902"/>
          </a:xfrm>
        </p:spPr>
        <p:txBody>
          <a:bodyPr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D053E5-6EAF-0641-84FA-E1EB608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u-HU" noProof="0" smtClean="0"/>
              <a:t>3</a:t>
            </a:fld>
            <a:endParaRPr lang="hu-HU" noProof="0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407C27A-C346-2A45-8B59-223DA208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71" y="6419462"/>
            <a:ext cx="1085770" cy="238902"/>
          </a:xfrm>
        </p:spPr>
        <p:txBody>
          <a:bodyPr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graphicFrame>
        <p:nvGraphicFramePr>
          <p:cNvPr id="13" name="Tartalom helye 4">
            <a:extLst>
              <a:ext uri="{FF2B5EF4-FFF2-40B4-BE49-F238E27FC236}">
                <a16:creationId xmlns:a16="http://schemas.microsoft.com/office/drawing/2014/main" id="{23DA4565-1006-F04E-9ACE-B0D77FC7535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9673386"/>
              </p:ext>
            </p:extLst>
          </p:nvPr>
        </p:nvGraphicFramePr>
        <p:xfrm>
          <a:off x="1773863" y="1614536"/>
          <a:ext cx="8644272" cy="35499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33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12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6965"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/>
                        <a:t>NSD támogató rendszer</a:t>
                      </a:r>
                    </a:p>
                    <a:p>
                      <a:pPr algn="ctr" rtl="0"/>
                      <a:r>
                        <a:rPr lang="hu-HU" sz="2000" noProof="0" dirty="0"/>
                        <a:t>nélkül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/>
                        <a:t>NSD támogató rendszer</a:t>
                      </a:r>
                    </a:p>
                    <a:p>
                      <a:pPr algn="ctr" rtl="0"/>
                      <a:r>
                        <a:rPr lang="hu-HU" sz="2000" noProof="0" dirty="0"/>
                        <a:t>bevezetésével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6965"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 err="1"/>
                        <a:t>Jira</a:t>
                      </a:r>
                      <a:r>
                        <a:rPr lang="hu-HU" sz="2000" noProof="0" dirty="0"/>
                        <a:t> keretrendszer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/>
                        <a:t>HU-NSD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6965"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/>
                        <a:t>Központosított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/>
                        <a:t>Egyedi és integrált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6965"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/>
                        <a:t>Egységes folyamat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/>
                        <a:t>Testreszabott folyamatok</a:t>
                      </a:r>
                    </a:p>
                    <a:p>
                      <a:pPr algn="ctr" rtl="0"/>
                      <a:r>
                        <a:rPr lang="hu-HU" sz="2000" noProof="0" dirty="0"/>
                        <a:t>(bővíthetőség)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6965"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/>
                        <a:t>Nehezen fejleszthető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/>
                        <a:t>Igény szerint fejleszthető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10800984"/>
                  </a:ext>
                </a:extLst>
              </a:tr>
              <a:tr h="536965"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/>
                        <a:t>Összetett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hu-HU" sz="2000" noProof="0" dirty="0"/>
                        <a:t>Átlátható, letisztult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02777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181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399" y="364066"/>
            <a:ext cx="9601200" cy="601133"/>
          </a:xfrm>
        </p:spPr>
        <p:txBody>
          <a:bodyPr rtlCol="0"/>
          <a:lstStyle/>
          <a:p>
            <a:pPr algn="ctr" rtl="0"/>
            <a:r>
              <a:rPr lang="hu-HU" dirty="0"/>
              <a:t>Fejlesztés fázisai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B490AE-6AFD-CE43-A0FA-E1D4D412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7002" y="6419462"/>
            <a:ext cx="2457995" cy="238902"/>
          </a:xfrm>
        </p:spPr>
        <p:txBody>
          <a:bodyPr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D053E5-6EAF-0641-84FA-E1EB608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u-HU" noProof="0" smtClean="0"/>
              <a:t>4</a:t>
            </a:fld>
            <a:endParaRPr lang="hu-HU" noProof="0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407C27A-C346-2A45-8B59-223DA208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71" y="6419462"/>
            <a:ext cx="1085770" cy="238902"/>
          </a:xfrm>
        </p:spPr>
        <p:txBody>
          <a:bodyPr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106B5DF7-51D8-C441-AB91-DF12B4260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276350"/>
            <a:ext cx="9601200" cy="4667250"/>
          </a:xfrm>
        </p:spPr>
        <p:txBody>
          <a:bodyPr>
            <a:normAutofit/>
          </a:bodyPr>
          <a:lstStyle/>
          <a:p>
            <a:pPr marL="502920" indent="-457200">
              <a:buFont typeface="+mj-lt"/>
              <a:buAutoNum type="arabicPeriod"/>
            </a:pPr>
            <a:endParaRPr lang="hu-HU" sz="2400" dirty="0"/>
          </a:p>
          <a:p>
            <a:pPr marL="502920" indent="-457200">
              <a:buFont typeface="+mj-lt"/>
              <a:buAutoNum type="arabicPeriod"/>
            </a:pPr>
            <a:r>
              <a:rPr lang="hu-HU" sz="2400" dirty="0"/>
              <a:t>Tervezési és specifikációs fázis</a:t>
            </a:r>
          </a:p>
          <a:p>
            <a:pPr marL="502920" indent="-457200">
              <a:buFont typeface="+mj-lt"/>
              <a:buAutoNum type="arabicPeriod"/>
            </a:pPr>
            <a:r>
              <a:rPr lang="hu-HU" sz="2400" dirty="0"/>
              <a:t>Megvalósítási, fejlesztési fázis</a:t>
            </a:r>
          </a:p>
          <a:p>
            <a:pPr marL="502920" indent="-457200">
              <a:buFont typeface="+mj-lt"/>
              <a:buAutoNum type="arabicPeriod"/>
            </a:pPr>
            <a:r>
              <a:rPr lang="hu-HU" sz="2400" dirty="0"/>
              <a:t>Bevezetési fázis</a:t>
            </a:r>
          </a:p>
        </p:txBody>
      </p:sp>
    </p:spTree>
    <p:extLst>
      <p:ext uri="{BB962C8B-B14F-4D97-AF65-F5344CB8AC3E}">
        <p14:creationId xmlns:p14="http://schemas.microsoft.com/office/powerpoint/2010/main" val="215672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>
            <a:extLst>
              <a:ext uri="{FF2B5EF4-FFF2-40B4-BE49-F238E27FC236}">
                <a16:creationId xmlns:a16="http://schemas.microsoft.com/office/drawing/2014/main" id="{670FCA15-7930-9347-B7D9-DC20BADE9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"/>
            <a:ext cx="9723062" cy="6858000"/>
          </a:xfrm>
          <a:prstGeom prst="rect">
            <a:avLst/>
          </a:prstGeom>
        </p:spPr>
      </p:pic>
      <p:sp>
        <p:nvSpPr>
          <p:cNvPr id="15" name="Cím 1">
            <a:extLst>
              <a:ext uri="{FF2B5EF4-FFF2-40B4-BE49-F238E27FC236}">
                <a16:creationId xmlns:a16="http://schemas.microsoft.com/office/drawing/2014/main" id="{A5235B70-03CA-BA49-B4BB-078E2A413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3062" y="2683669"/>
            <a:ext cx="2554663" cy="1509712"/>
          </a:xfrm>
        </p:spPr>
        <p:txBody>
          <a:bodyPr rtlCol="0">
            <a:noAutofit/>
          </a:bodyPr>
          <a:lstStyle/>
          <a:p>
            <a:pPr algn="ctr"/>
            <a:r>
              <a:rPr lang="hu-HU" sz="3600" dirty="0">
                <a:effectLst/>
              </a:rPr>
              <a:t>MIÉRT</a:t>
            </a:r>
            <a:br>
              <a:rPr lang="hu-HU" sz="3600" dirty="0">
                <a:effectLst/>
              </a:rPr>
            </a:br>
            <a:r>
              <a:rPr lang="hu-HU" sz="3600" dirty="0">
                <a:effectLst/>
              </a:rPr>
              <a:t>FONTOS A TERVEZÉS?</a:t>
            </a:r>
          </a:p>
        </p:txBody>
      </p:sp>
    </p:spTree>
    <p:extLst>
      <p:ext uri="{BB962C8B-B14F-4D97-AF65-F5344CB8AC3E}">
        <p14:creationId xmlns:p14="http://schemas.microsoft.com/office/powerpoint/2010/main" val="396317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399" y="364066"/>
            <a:ext cx="9601200" cy="601133"/>
          </a:xfrm>
        </p:spPr>
        <p:txBody>
          <a:bodyPr rtlCol="0"/>
          <a:lstStyle/>
          <a:p>
            <a:pPr algn="ctr" rtl="0"/>
            <a:r>
              <a:rPr lang="hu-HU" dirty="0"/>
              <a:t>1. Tervezés és specifikációs fázis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B490AE-6AFD-CE43-A0FA-E1D4D412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7002" y="6419462"/>
            <a:ext cx="2457995" cy="238902"/>
          </a:xfrm>
        </p:spPr>
        <p:txBody>
          <a:bodyPr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D053E5-6EAF-0641-84FA-E1EB608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u-HU" noProof="0" smtClean="0"/>
              <a:t>6</a:t>
            </a:fld>
            <a:endParaRPr lang="hu-HU" noProof="0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407C27A-C346-2A45-8B59-223DA208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71" y="6419462"/>
            <a:ext cx="1085770" cy="238902"/>
          </a:xfrm>
        </p:spPr>
        <p:txBody>
          <a:bodyPr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106B5DF7-51D8-C441-AB91-DF12B4260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276350"/>
            <a:ext cx="9601200" cy="4667250"/>
          </a:xfrm>
        </p:spPr>
        <p:txBody>
          <a:bodyPr>
            <a:normAutofit/>
          </a:bodyPr>
          <a:lstStyle/>
          <a:p>
            <a:r>
              <a:rPr lang="hu-HU" sz="2400" b="1" dirty="0"/>
              <a:t>Cél:</a:t>
            </a:r>
          </a:p>
          <a:p>
            <a:pPr lvl="1"/>
            <a:r>
              <a:rPr lang="hu-HU" sz="2200" dirty="0"/>
              <a:t>Ügyfélszolgálat valós üzleti igényei kerüljenek lefejlesztésre</a:t>
            </a:r>
            <a:br>
              <a:rPr lang="hu-HU" sz="2200" dirty="0"/>
            </a:br>
            <a:r>
              <a:rPr lang="hu-HU" sz="2200" dirty="0"/>
              <a:t>„létra helyett autógumi hinta”</a:t>
            </a:r>
          </a:p>
          <a:p>
            <a:r>
              <a:rPr lang="hu-HU" sz="2400" b="1" dirty="0"/>
              <a:t>Feladatok:</a:t>
            </a:r>
          </a:p>
          <a:p>
            <a:pPr lvl="1"/>
            <a:r>
              <a:rPr lang="hu-HU" sz="2200" dirty="0"/>
              <a:t>1 hónap </a:t>
            </a:r>
            <a:r>
              <a:rPr lang="hu-HU" sz="2200" dirty="0" err="1"/>
              <a:t>WorkShop</a:t>
            </a:r>
            <a:endParaRPr lang="hu-HU" sz="2200" dirty="0"/>
          </a:p>
          <a:p>
            <a:pPr lvl="1"/>
            <a:r>
              <a:rPr lang="hu-HU" sz="2200" dirty="0"/>
              <a:t>Folyamatok tervezése, folyamatábrák rajzolása</a:t>
            </a:r>
          </a:p>
          <a:p>
            <a:pPr lvl="1"/>
            <a:r>
              <a:rPr lang="hu-HU" sz="2200" dirty="0"/>
              <a:t>Használati esetek meghatározása</a:t>
            </a:r>
          </a:p>
          <a:p>
            <a:pPr lvl="1"/>
            <a:r>
              <a:rPr lang="hu-HU" sz="2200" dirty="0"/>
              <a:t>Képernyőtervek elkészítése</a:t>
            </a:r>
          </a:p>
          <a:p>
            <a:r>
              <a:rPr lang="hu-HU" sz="2400" b="1" dirty="0"/>
              <a:t>Eredmények:</a:t>
            </a:r>
          </a:p>
          <a:p>
            <a:pPr lvl="1"/>
            <a:r>
              <a:rPr lang="hu-HU" sz="2200" b="1" dirty="0"/>
              <a:t>Specifikáció</a:t>
            </a:r>
            <a:r>
              <a:rPr lang="hu-HU" sz="2200" dirty="0"/>
              <a:t>, amely </a:t>
            </a:r>
            <a:r>
              <a:rPr lang="hu-HU" sz="2200" b="1" dirty="0"/>
              <a:t>fejlesztői nyelven </a:t>
            </a:r>
            <a:r>
              <a:rPr lang="hu-HU" sz="2200" dirty="0"/>
              <a:t>meghatározza az üzleti igényeket</a:t>
            </a:r>
          </a:p>
        </p:txBody>
      </p:sp>
    </p:spTree>
    <p:extLst>
      <p:ext uri="{BB962C8B-B14F-4D97-AF65-F5344CB8AC3E}">
        <p14:creationId xmlns:p14="http://schemas.microsoft.com/office/powerpoint/2010/main" val="27899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399" y="364066"/>
            <a:ext cx="9601200" cy="601133"/>
          </a:xfrm>
        </p:spPr>
        <p:txBody>
          <a:bodyPr rtlCol="0"/>
          <a:lstStyle/>
          <a:p>
            <a:pPr algn="ctr" rtl="0"/>
            <a:r>
              <a:rPr lang="hu-HU" dirty="0"/>
              <a:t>2. Megvalósítási, fejlesztési fázis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B490AE-6AFD-CE43-A0FA-E1D4D412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7002" y="6419462"/>
            <a:ext cx="2457995" cy="238902"/>
          </a:xfrm>
        </p:spPr>
        <p:txBody>
          <a:bodyPr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D053E5-6EAF-0641-84FA-E1EB608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u-HU" noProof="0" smtClean="0"/>
              <a:t>7</a:t>
            </a:fld>
            <a:endParaRPr lang="hu-HU" noProof="0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407C27A-C346-2A45-8B59-223DA208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71" y="6419462"/>
            <a:ext cx="1085770" cy="238902"/>
          </a:xfrm>
        </p:spPr>
        <p:txBody>
          <a:bodyPr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106B5DF7-51D8-C441-AB91-DF12B4260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276350"/>
            <a:ext cx="9601200" cy="4667250"/>
          </a:xfrm>
        </p:spPr>
        <p:txBody>
          <a:bodyPr>
            <a:normAutofit/>
          </a:bodyPr>
          <a:lstStyle/>
          <a:p>
            <a:r>
              <a:rPr lang="hu-HU" sz="2400" b="1" dirty="0"/>
              <a:t>Cél:</a:t>
            </a:r>
          </a:p>
          <a:p>
            <a:pPr lvl="1"/>
            <a:r>
              <a:rPr lang="hu-HU" sz="2200" dirty="0"/>
              <a:t>Specifikáció alapján lefejlesztésre kerüljön az NSD támogató rendszer</a:t>
            </a:r>
          </a:p>
          <a:p>
            <a:r>
              <a:rPr lang="hu-HU" sz="2400" b="1" dirty="0"/>
              <a:t>Feladatok:</a:t>
            </a:r>
          </a:p>
          <a:p>
            <a:pPr lvl="1"/>
            <a:r>
              <a:rPr lang="hu-HU" sz="2200" dirty="0"/>
              <a:t>Fejlesztés</a:t>
            </a:r>
          </a:p>
          <a:p>
            <a:pPr lvl="1"/>
            <a:r>
              <a:rPr lang="hu-HU" sz="2200" dirty="0"/>
              <a:t>Fejlesztői tesztek elvégzése</a:t>
            </a:r>
          </a:p>
          <a:p>
            <a:pPr lvl="1"/>
            <a:r>
              <a:rPr lang="hu-HU" sz="2200" dirty="0"/>
              <a:t>Megrendelő és Fejlesztő közötti folyamatos egyeztetések és kooperáció</a:t>
            </a:r>
          </a:p>
          <a:p>
            <a:pPr lvl="1"/>
            <a:r>
              <a:rPr lang="hu-HU" sz="2200" dirty="0"/>
              <a:t>Felhasználói tesztrendszer telepítése</a:t>
            </a:r>
          </a:p>
          <a:p>
            <a:r>
              <a:rPr lang="hu-HU" sz="2400" b="1" dirty="0"/>
              <a:t>Eredmények:</a:t>
            </a:r>
          </a:p>
          <a:p>
            <a:pPr lvl="1"/>
            <a:r>
              <a:rPr lang="hu-HU" sz="2200" dirty="0"/>
              <a:t>NSD támogató rendszer átadása </a:t>
            </a:r>
            <a:r>
              <a:rPr lang="hu-HU" sz="2200" b="1" dirty="0"/>
              <a:t>Felhasználói Elfogadási Tesztre</a:t>
            </a:r>
          </a:p>
        </p:txBody>
      </p:sp>
    </p:spTree>
    <p:extLst>
      <p:ext uri="{BB962C8B-B14F-4D97-AF65-F5344CB8AC3E}">
        <p14:creationId xmlns:p14="http://schemas.microsoft.com/office/powerpoint/2010/main" val="207878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399" y="364066"/>
            <a:ext cx="9601200" cy="601133"/>
          </a:xfrm>
        </p:spPr>
        <p:txBody>
          <a:bodyPr rtlCol="0"/>
          <a:lstStyle/>
          <a:p>
            <a:pPr algn="ctr" rtl="0"/>
            <a:r>
              <a:rPr lang="hu-HU" dirty="0"/>
              <a:t>3. Bevezetési fázis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B490AE-6AFD-CE43-A0FA-E1D4D412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7002" y="6419462"/>
            <a:ext cx="2457995" cy="238902"/>
          </a:xfrm>
        </p:spPr>
        <p:txBody>
          <a:bodyPr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D053E5-6EAF-0641-84FA-E1EB608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u-HU" noProof="0" smtClean="0"/>
              <a:t>8</a:t>
            </a:fld>
            <a:endParaRPr lang="hu-HU" noProof="0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407C27A-C346-2A45-8B59-223DA208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71" y="6419462"/>
            <a:ext cx="1085770" cy="238902"/>
          </a:xfrm>
        </p:spPr>
        <p:txBody>
          <a:bodyPr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106B5DF7-51D8-C441-AB91-DF12B42602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276350"/>
            <a:ext cx="9601200" cy="4667250"/>
          </a:xfrm>
        </p:spPr>
        <p:txBody>
          <a:bodyPr>
            <a:normAutofit/>
          </a:bodyPr>
          <a:lstStyle/>
          <a:p>
            <a:r>
              <a:rPr lang="hu-HU" sz="2400" b="1" dirty="0"/>
              <a:t>Cél:</a:t>
            </a:r>
          </a:p>
          <a:p>
            <a:pPr lvl="1"/>
            <a:r>
              <a:rPr lang="hu-HU" sz="2200" dirty="0"/>
              <a:t>NSD támogató rendszer hibamentes éles üzembe állítása</a:t>
            </a:r>
          </a:p>
          <a:p>
            <a:r>
              <a:rPr lang="hu-HU" sz="2400" b="1" dirty="0"/>
              <a:t>Feladatok:</a:t>
            </a:r>
          </a:p>
          <a:p>
            <a:pPr lvl="1"/>
            <a:r>
              <a:rPr lang="hu-HU" sz="2200" dirty="0"/>
              <a:t>Felhasználói tesztelések elvégzése</a:t>
            </a:r>
          </a:p>
          <a:p>
            <a:pPr lvl="1"/>
            <a:r>
              <a:rPr lang="hu-HU" sz="2200" dirty="0"/>
              <a:t>Hiba és módosítási igények visszajelzése a Fejlesztőnek</a:t>
            </a:r>
          </a:p>
          <a:p>
            <a:pPr lvl="1"/>
            <a:r>
              <a:rPr lang="hu-HU" sz="2200" dirty="0"/>
              <a:t>Hibajavítások és módosítási igények fejlesztése</a:t>
            </a:r>
          </a:p>
          <a:p>
            <a:pPr lvl="1"/>
            <a:r>
              <a:rPr lang="hu-HU" sz="2200" dirty="0"/>
              <a:t>Éles rendszer telepítése</a:t>
            </a:r>
          </a:p>
          <a:p>
            <a:r>
              <a:rPr lang="hu-HU" sz="2400" b="1" dirty="0"/>
              <a:t>Eredmények:</a:t>
            </a:r>
          </a:p>
          <a:p>
            <a:pPr lvl="1"/>
            <a:r>
              <a:rPr lang="hu-HU" sz="2200" dirty="0"/>
              <a:t>2018. szeptember 28. – NSD támogató rendszer átvétele</a:t>
            </a:r>
          </a:p>
          <a:p>
            <a:pPr lvl="1"/>
            <a:r>
              <a:rPr lang="hu-HU" sz="2200" dirty="0"/>
              <a:t>2018. október 2. – NSD támogató rendszer éles indítása</a:t>
            </a:r>
          </a:p>
        </p:txBody>
      </p:sp>
    </p:spTree>
    <p:extLst>
      <p:ext uri="{BB962C8B-B14F-4D97-AF65-F5344CB8AC3E}">
        <p14:creationId xmlns:p14="http://schemas.microsoft.com/office/powerpoint/2010/main" val="394831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295399" y="364066"/>
            <a:ext cx="9601200" cy="601133"/>
          </a:xfrm>
        </p:spPr>
        <p:txBody>
          <a:bodyPr rtlCol="0"/>
          <a:lstStyle/>
          <a:p>
            <a:pPr algn="ctr" rtl="0"/>
            <a:r>
              <a:rPr lang="hu-HU" dirty="0"/>
              <a:t>NSD támogató rendszer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8B490AE-6AFD-CE43-A0FA-E1D4D412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67002" y="6419462"/>
            <a:ext cx="2457995" cy="238902"/>
          </a:xfrm>
        </p:spPr>
        <p:txBody>
          <a:bodyPr/>
          <a:lstStyle/>
          <a:p>
            <a:pPr rtl="0"/>
            <a:r>
              <a:rPr lang="hu-HU" noProof="0"/>
              <a:t>Magyar Közlöny Lap- és Közlönykiadó</a:t>
            </a:r>
            <a:endParaRPr lang="hu-HU" noProof="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81D053E5-6EAF-0641-84FA-E1EB60819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hu-HU" noProof="0" smtClean="0"/>
              <a:t>9</a:t>
            </a:fld>
            <a:endParaRPr lang="hu-HU" noProof="0" dirty="0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7407C27A-C346-2A45-8B59-223DA2084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7871" y="6419462"/>
            <a:ext cx="1085770" cy="238902"/>
          </a:xfrm>
        </p:spPr>
        <p:txBody>
          <a:bodyPr/>
          <a:lstStyle/>
          <a:p>
            <a:pPr rtl="0"/>
            <a:r>
              <a:rPr lang="hu-HU" noProof="0"/>
              <a:t>2018. 10. 19.</a:t>
            </a:r>
            <a:endParaRPr lang="hu-HU" noProof="0" dirty="0"/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0330CF8E-FAD3-AC42-9143-AEF8EFC1A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606"/>
            <a:ext cx="12192000" cy="3896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60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Üzleti piros vonalas bemutató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5459265_TF03031023" id="{5F50DC42-79BA-494C-9DEF-68C5448E5E9F}" vid="{2B5F7C9F-1EAA-4A26-9A82-05D5666BED32}"/>
    </a:ext>
  </a:extLst>
</a:theme>
</file>

<file path=ppt/theme/theme2.xml><?xml version="1.0" encoding="utf-8"?>
<a:theme xmlns:a="http://schemas.openxmlformats.org/drawingml/2006/main" name="Office-téma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jekt dokumentum" ma:contentTypeID="0x010100E19F9D252209744EB802C2F51138772F0006114A879B27714B9CAB8010E1DC56FB" ma:contentTypeVersion="14" ma:contentTypeDescription="" ma:contentTypeScope="" ma:versionID="23818cb3f794443701723d17e4c16032">
  <xsd:schema xmlns:xsd="http://www.w3.org/2001/XMLSchema" xmlns:xs="http://www.w3.org/2001/XMLSchema" xmlns:p="http://schemas.microsoft.com/office/2006/metadata/properties" xmlns:ns2="3112b98d-f473-4220-8a28-2bbd0acff84e" targetNamespace="http://schemas.microsoft.com/office/2006/metadata/properties" ma:root="true" ma:fieldsID="3b925235e96f616e0c3b0ef4439eae8b" ns2:_="">
    <xsd:import namespace="3112b98d-f473-4220-8a28-2bbd0acff84e"/>
    <xsd:element name="properties">
      <xsd:complexType>
        <xsd:sequence>
          <xsd:element name="documentManagement">
            <xsd:complexType>
              <xsd:all>
                <xsd:element ref="ns2:Munkacsopor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12b98d-f473-4220-8a28-2bbd0acff84e" elementFormDefault="qualified">
    <xsd:import namespace="http://schemas.microsoft.com/office/2006/documentManagement/types"/>
    <xsd:import namespace="http://schemas.microsoft.com/office/infopath/2007/PartnerControls"/>
    <xsd:element name="Munkacsoport" ma:index="8" nillable="true" ma:displayName="Munkacsoport" ma:list="{5b62de06-4c97-4f28-9cb9-4a8dea551406}" ma:internalName="Munkacsoport" ma:showField="MunkacsoportNeveSorszammal" ma:web="3112b98d-f473-4220-8a28-2bbd0acff84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unkacsoport xmlns="3112b98d-f473-4220-8a28-2bbd0acff84e" xsi:nil="true"/>
  </documentManagement>
</p:properties>
</file>

<file path=customXml/itemProps1.xml><?xml version="1.0" encoding="utf-8"?>
<ds:datastoreItem xmlns:ds="http://schemas.openxmlformats.org/officeDocument/2006/customXml" ds:itemID="{6F9542AB-AFCC-491C-8B1C-6E34E0F46D4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38DA6F2-2108-416C-9F65-19A1D300E0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12b98d-f473-4220-8a28-2bbd0acff8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D2C07AB-1988-4EB4-B24F-DE1976FCBB9C}">
  <ds:schemaRefs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3112b98d-f473-4220-8a28-2bbd0acff84e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Üzleti piros vonalas bemutató (szélesvásznú)</Template>
  <TotalTime>467</TotalTime>
  <Words>324</Words>
  <Application>Microsoft Office PowerPoint</Application>
  <PresentationFormat>Szélesvásznú</PresentationFormat>
  <Paragraphs>111</Paragraphs>
  <Slides>12</Slides>
  <Notes>12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2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5" baseType="lpstr">
      <vt:lpstr>Arial</vt:lpstr>
      <vt:lpstr>Cambria</vt:lpstr>
      <vt:lpstr>Üzleti piros vonalas bemutató 16x9</vt:lpstr>
      <vt:lpstr>Nemzeti Ügyfélszolgálat rendszere</vt:lpstr>
      <vt:lpstr>HU-NSD szerepe a BRIS működésében</vt:lpstr>
      <vt:lpstr>Miért volt szükség a fejlesztésre?</vt:lpstr>
      <vt:lpstr>Fejlesztés fázisai</vt:lpstr>
      <vt:lpstr>MIÉRT FONTOS A TERVEZÉS?</vt:lpstr>
      <vt:lpstr>1. Tervezés és specifikációs fázis</vt:lpstr>
      <vt:lpstr>2. Megvalósítási, fejlesztési fázis</vt:lpstr>
      <vt:lpstr>3. Bevezetési fázis</vt:lpstr>
      <vt:lpstr>NSD támogató rendszer</vt:lpstr>
      <vt:lpstr>Főbb funkcionalitások</vt:lpstr>
      <vt:lpstr>PowerPoint-bemutató</vt:lpstr>
      <vt:lpstr>Köszönöm a figyelmet!</vt:lpstr>
    </vt:vector>
  </TitlesOfParts>
  <Company>SynerBlue Kft.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Cím elrendezés</dc:title>
  <dc:creator>Csősz Imre (MKLK)</dc:creator>
  <cp:lastModifiedBy>B.Tóth Annamária</cp:lastModifiedBy>
  <cp:revision>33</cp:revision>
  <dcterms:created xsi:type="dcterms:W3CDTF">2018-10-15T15:02:36Z</dcterms:created>
  <dcterms:modified xsi:type="dcterms:W3CDTF">2018-10-17T06:43:26Z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0x010100E19F9D252209744EB802C2F51138772F0006114A879B27714B9CAB8010E1DC56FB</vt:lpwstr>
  </property>
</Properties>
</file>